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6" r:id="rId2"/>
    <p:sldId id="295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29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Иванчина Эмилия Дмитриевна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д.т.н., профессор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373431"/>
          </a:xfrm>
        </p:spPr>
        <p:txBody>
          <a:bodyPr>
            <a:normAutofit/>
          </a:bodyPr>
          <a:lstStyle/>
          <a:p>
            <a:r>
              <a:rPr lang="ru-RU" dirty="0"/>
              <a:t>Лекция 6</a:t>
            </a:r>
          </a:p>
          <a:p>
            <a:r>
              <a:rPr lang="ru-RU" dirty="0"/>
              <a:t>Системный </a:t>
            </a:r>
            <a:r>
              <a:rPr lang="ru-RU"/>
              <a:t>анализ и </a:t>
            </a:r>
            <a:r>
              <a:rPr lang="ru-RU" dirty="0"/>
              <a:t>оптимизация ХТС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/>
              <a:t>План лекции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86939" y="1558855"/>
            <a:ext cx="922158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cs typeface="Tahoma"/>
              </a:rPr>
              <a:t>Постановка задачи оптимизации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sz="2000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cs typeface="Tahoma"/>
              </a:rPr>
              <a:t>Основные этапы системного анализа и оптимизации ХТС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sz="2000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cs typeface="Tahoma"/>
              </a:rPr>
              <a:t>Классификация критериев оптимизации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sz="2000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cs typeface="Tahoma"/>
              </a:rPr>
              <a:t>Параметры оптимизации </a:t>
            </a: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/>
              <a:t>Постановка задачи оптимизации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86939" y="1558855"/>
            <a:ext cx="9221585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С позиций системного анализа изучение и оптимизация любого  химического производства проводится в несколько этапов.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Различают также уровни оптимизации химических производств.  Наивысший уровень при этом составляет	химическая отрасль или  комбинат. На этом уровне оптимизируется не только работа какого-то  объекта, но и взаимосвязь объектов. 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Низший уровень иерархии для оптимизации представляет собой  элементарный процесс (химическое превращение, </a:t>
            </a:r>
            <a:r>
              <a:rPr lang="ru-RU" dirty="0" err="1">
                <a:cs typeface="Tahoma"/>
              </a:rPr>
              <a:t>массообмен</a:t>
            </a:r>
            <a:r>
              <a:rPr lang="ru-RU" dirty="0">
                <a:cs typeface="Tahoma"/>
              </a:rPr>
              <a:t>,  </a:t>
            </a:r>
            <a:r>
              <a:rPr lang="ru-RU" dirty="0" err="1">
                <a:cs typeface="Tahoma"/>
              </a:rPr>
              <a:t>энергоперенос</a:t>
            </a:r>
            <a:r>
              <a:rPr lang="ru-RU" dirty="0">
                <a:cs typeface="Tahoma"/>
              </a:rPr>
              <a:t> и т.д.).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В зависимости от уровня оптимизации записывается критерий  эффективности функционирования ХТС.</a:t>
            </a:r>
          </a:p>
        </p:txBody>
      </p:sp>
    </p:spTree>
    <p:extLst>
      <p:ext uri="{BB962C8B-B14F-4D97-AF65-F5344CB8AC3E}">
        <p14:creationId xmlns:p14="http://schemas.microsoft.com/office/powerpoint/2010/main" val="251417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/>
              <a:t>Основные этапы системного анализа и оптимизации ХТС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86939" y="1558855"/>
            <a:ext cx="922158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r>
              <a:rPr lang="ru-RU" dirty="0">
                <a:cs typeface="Tahoma"/>
              </a:rPr>
              <a:t>Общий анализ задачи оптимизации. На данном этапе определяется цель оптимизации, формулируются  исходные данные и прогнозируемые конечные результаты.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endParaRPr lang="ru-RU" dirty="0">
              <a:cs typeface="Tahoma"/>
            </a:endParaRP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r>
              <a:rPr lang="ru-RU" dirty="0">
                <a:cs typeface="Tahoma"/>
              </a:rPr>
              <a:t>Составление целевой функции оптимизации (критерия эффективности).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endParaRPr lang="ru-RU" dirty="0">
              <a:cs typeface="Tahoma"/>
            </a:endParaRP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r>
              <a:rPr lang="ru-RU" dirty="0">
                <a:cs typeface="Tahoma"/>
              </a:rPr>
              <a:t>Выбор оптимизируемых параметров и анализ влияния их на целевую  функцию.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endParaRPr lang="ru-RU" dirty="0">
              <a:cs typeface="Tahoma"/>
            </a:endParaRP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r>
              <a:rPr lang="ru-RU" dirty="0">
                <a:cs typeface="Tahoma"/>
              </a:rPr>
              <a:t>Составление математической модели химического производства на соответствующем уровне (модель отдельного процесса, модель  промышленной установки, модель производства в целом или  производственной отрасли).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endParaRPr lang="ru-RU" dirty="0">
              <a:cs typeface="Tahoma"/>
            </a:endParaRP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r>
              <a:rPr lang="ru-RU" dirty="0">
                <a:cs typeface="Tahoma"/>
              </a:rPr>
              <a:t>Решение системы уравнений математической модели.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endParaRPr lang="ru-RU" dirty="0">
              <a:cs typeface="Tahoma"/>
            </a:endParaRP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r>
              <a:rPr lang="ru-RU" dirty="0">
                <a:cs typeface="Tahoma"/>
              </a:rPr>
              <a:t>Выбор метода оптимизации (прямой перебор, декомпозиция и  другие).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endParaRPr lang="ru-RU" dirty="0">
              <a:cs typeface="Tahoma"/>
            </a:endParaRP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</a:pPr>
            <a:r>
              <a:rPr lang="ru-RU" dirty="0">
                <a:cs typeface="Tahoma"/>
              </a:rPr>
              <a:t>Проведение оптимизационных расчетов. Определение  оптимальных технологических, конструкционных и структурных  параметров ХТС.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2502DC-DC83-4ED4-8FD0-4C1C653D9BAD}"/>
              </a:ext>
            </a:extLst>
          </p:cNvPr>
          <p:cNvSpPr/>
          <p:nvPr/>
        </p:nvSpPr>
        <p:spPr>
          <a:xfrm>
            <a:off x="786939" y="947766"/>
            <a:ext cx="9221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-5" dirty="0"/>
              <a:t>На любом</a:t>
            </a:r>
            <a:r>
              <a:rPr lang="ru-RU" spc="-15" dirty="0"/>
              <a:t> </a:t>
            </a:r>
            <a:r>
              <a:rPr lang="ru-RU" dirty="0"/>
              <a:t>уровне</a:t>
            </a:r>
            <a:r>
              <a:rPr lang="ru-RU" spc="-5" dirty="0"/>
              <a:t> </a:t>
            </a:r>
            <a:r>
              <a:rPr lang="ru-RU" dirty="0"/>
              <a:t>оптимизации выделяют</a:t>
            </a:r>
            <a:r>
              <a:rPr lang="ru-RU" spc="-40" dirty="0"/>
              <a:t> </a:t>
            </a:r>
            <a:r>
              <a:rPr lang="ru-RU" spc="-5" dirty="0"/>
              <a:t>следующие</a:t>
            </a:r>
            <a:r>
              <a:rPr lang="ru-RU" spc="-40" dirty="0"/>
              <a:t> </a:t>
            </a:r>
            <a:r>
              <a:rPr lang="ru-RU" dirty="0"/>
              <a:t>основные</a:t>
            </a:r>
            <a:r>
              <a:rPr lang="ru-RU" spc="-40" dirty="0"/>
              <a:t> </a:t>
            </a:r>
            <a:r>
              <a:rPr lang="ru-RU" spc="-5" dirty="0"/>
              <a:t>этапы: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2792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/>
              <a:t>Основные этапы системного анализа и оптимизации ХТС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C3DA140-2213-4AD2-9184-1119B19AADC4}"/>
              </a:ext>
            </a:extLst>
          </p:cNvPr>
          <p:cNvSpPr txBox="1">
            <a:spLocks/>
          </p:cNvSpPr>
          <p:nvPr/>
        </p:nvSpPr>
        <p:spPr>
          <a:xfrm>
            <a:off x="838199" y="1021978"/>
            <a:ext cx="10322489" cy="3064791"/>
          </a:xfrm>
          <a:prstGeom prst="rect">
            <a:avLst/>
          </a:prstGeom>
        </p:spPr>
        <p:txBody>
          <a:bodyPr vert="horz" wrap="square" lIns="0" tIns="15923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298450" marR="5080" indent="-28575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b="0" dirty="0"/>
              <a:t>Критерий </a:t>
            </a:r>
            <a:r>
              <a:rPr lang="ru-RU" sz="1800" b="0" spc="-5" dirty="0"/>
              <a:t>эффективности вместе </a:t>
            </a:r>
            <a:r>
              <a:rPr lang="ru-RU" sz="1800" b="0" dirty="0"/>
              <a:t>с физико-химической моделью </a:t>
            </a:r>
            <a:r>
              <a:rPr lang="ru-RU" sz="1800" b="0" spc="5" dirty="0"/>
              <a:t> </a:t>
            </a:r>
            <a:r>
              <a:rPr lang="ru-RU" sz="1800" b="0" dirty="0"/>
              <a:t>процесса называют одним термином – </a:t>
            </a:r>
            <a:r>
              <a:rPr lang="ru-RU" sz="1800" b="0" spc="-5" dirty="0">
                <a:cs typeface="Tahoma"/>
              </a:rPr>
              <a:t>экономико-математическая </a:t>
            </a:r>
            <a:r>
              <a:rPr lang="ru-RU" sz="1800" b="0" spc="-575" dirty="0">
                <a:cs typeface="Tahoma"/>
              </a:rPr>
              <a:t> </a:t>
            </a:r>
            <a:r>
              <a:rPr lang="ru-RU" sz="1800" b="0" dirty="0">
                <a:cs typeface="Tahoma"/>
              </a:rPr>
              <a:t>модель.</a:t>
            </a:r>
          </a:p>
          <a:p>
            <a:pPr marL="298450" marR="5080" indent="-28575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b="0" dirty="0">
                <a:cs typeface="Tahoma"/>
              </a:rPr>
              <a:t>Результатом использования данной модели являются показатели, отвечающие интересам химического предприятия.</a:t>
            </a:r>
          </a:p>
          <a:p>
            <a:pPr marL="298450" marR="5080" indent="-28575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b="0" dirty="0">
                <a:cs typeface="Tahoma"/>
              </a:rPr>
              <a:t>Для оценки эффективности функционирования предприятия  необходимо знать расходы на сырье и электроэнергию, а также на другие издержки, необходимые для работы предприятия. </a:t>
            </a:r>
          </a:p>
          <a:p>
            <a:pPr marL="298450" marR="5080" indent="-28575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b="0" dirty="0">
                <a:cs typeface="Tahoma"/>
              </a:rPr>
              <a:t>В общем случае различают следующие категории расходов: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F8BCE7-A5C4-4CD8-8E5C-CD871A2823BD}"/>
                  </a:ext>
                </a:extLst>
              </p:cNvPr>
              <p:cNvSpPr txBox="1"/>
              <p:nvPr/>
            </p:nvSpPr>
            <p:spPr>
              <a:xfrm>
                <a:off x="4599116" y="4312085"/>
                <a:ext cx="2993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F8BCE7-A5C4-4CD8-8E5C-CD871A282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116" y="4312085"/>
                <a:ext cx="2993768" cy="369332"/>
              </a:xfrm>
              <a:prstGeom prst="rect">
                <a:avLst/>
              </a:prstGeom>
              <a:blipFill>
                <a:blip r:embed="rId2"/>
                <a:stretch>
                  <a:fillRect l="-1829" r="-203"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0BD40F6-E30B-423A-9603-37EDC489C60A}"/>
              </a:ext>
            </a:extLst>
          </p:cNvPr>
          <p:cNvSpPr/>
          <p:nvPr/>
        </p:nvSpPr>
        <p:spPr>
          <a:xfrm>
            <a:off x="838200" y="4788756"/>
            <a:ext cx="10322488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marR="30480" algn="just">
              <a:lnSpc>
                <a:spcPct val="150000"/>
              </a:lnSpc>
              <a:spcBef>
                <a:spcPts val="100"/>
              </a:spcBef>
            </a:pPr>
            <a:r>
              <a:rPr lang="ru-RU" spc="-5" dirty="0">
                <a:cs typeface="Tahoma"/>
              </a:rPr>
              <a:t>где </a:t>
            </a:r>
            <a:r>
              <a:rPr lang="ru-RU" dirty="0">
                <a:cs typeface="Tahoma"/>
              </a:rPr>
              <a:t>С –</a:t>
            </a:r>
            <a:r>
              <a:rPr lang="en-US" dirty="0">
                <a:cs typeface="Tahoma"/>
              </a:rPr>
              <a:t> </a:t>
            </a:r>
            <a:r>
              <a:rPr lang="ru-RU" dirty="0">
                <a:cs typeface="Tahoma"/>
              </a:rPr>
              <a:t>общий расход, С</a:t>
            </a:r>
            <a:r>
              <a:rPr lang="ru-RU" baseline="-21367" dirty="0">
                <a:cs typeface="Tahoma"/>
              </a:rPr>
              <a:t>1</a:t>
            </a:r>
            <a:r>
              <a:rPr lang="ru-RU" spc="7" baseline="-21367" dirty="0">
                <a:cs typeface="Tahoma"/>
              </a:rPr>
              <a:t> </a:t>
            </a:r>
            <a:r>
              <a:rPr lang="ru-RU" dirty="0">
                <a:cs typeface="Tahoma"/>
              </a:rPr>
              <a:t>– </a:t>
            </a:r>
            <a:r>
              <a:rPr lang="ru-RU" spc="-5" dirty="0">
                <a:cs typeface="Tahoma"/>
              </a:rPr>
              <a:t>капитальные </a:t>
            </a:r>
            <a:r>
              <a:rPr lang="ru-RU" dirty="0">
                <a:cs typeface="Tahoma"/>
              </a:rPr>
              <a:t>затраты, </a:t>
            </a:r>
            <a:r>
              <a:rPr lang="ru-RU" spc="5" dirty="0">
                <a:cs typeface="Tahoma"/>
              </a:rPr>
              <a:t>С</a:t>
            </a:r>
            <a:r>
              <a:rPr lang="ru-RU" spc="7" baseline="-21367" dirty="0">
                <a:cs typeface="Tahoma"/>
              </a:rPr>
              <a:t>2 </a:t>
            </a:r>
            <a:r>
              <a:rPr lang="ru-RU" dirty="0">
                <a:cs typeface="Tahoma"/>
              </a:rPr>
              <a:t>– </a:t>
            </a:r>
            <a:r>
              <a:rPr lang="ru-RU" spc="-5" dirty="0">
                <a:cs typeface="Tahoma"/>
              </a:rPr>
              <a:t>эксплуатационные </a:t>
            </a:r>
            <a:r>
              <a:rPr lang="ru-RU" dirty="0">
                <a:cs typeface="Tahoma"/>
              </a:rPr>
              <a:t> расходы, С</a:t>
            </a:r>
            <a:r>
              <a:rPr lang="ru-RU" baseline="-21367" dirty="0">
                <a:cs typeface="Tahoma"/>
              </a:rPr>
              <a:t>3</a:t>
            </a:r>
            <a:r>
              <a:rPr lang="ru-RU" spc="7" baseline="-21367" dirty="0">
                <a:cs typeface="Tahoma"/>
              </a:rPr>
              <a:t> </a:t>
            </a:r>
            <a:r>
              <a:rPr lang="ru-RU" dirty="0">
                <a:cs typeface="Tahoma"/>
              </a:rPr>
              <a:t>– расходы на </a:t>
            </a:r>
            <a:r>
              <a:rPr lang="ru-RU" spc="-5" dirty="0">
                <a:cs typeface="Tahoma"/>
              </a:rPr>
              <a:t>поток, которые </a:t>
            </a:r>
            <a:r>
              <a:rPr lang="ru-RU" dirty="0">
                <a:cs typeface="Tahoma"/>
              </a:rPr>
              <a:t>включают затраты на 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поддержание </a:t>
            </a:r>
            <a:r>
              <a:rPr lang="ru-RU" dirty="0">
                <a:cs typeface="Tahoma"/>
              </a:rPr>
              <a:t>необходимой </a:t>
            </a:r>
            <a:r>
              <a:rPr lang="ru-RU" spc="-5" dirty="0">
                <a:cs typeface="Tahoma"/>
              </a:rPr>
              <a:t>скорости подачи сырья </a:t>
            </a:r>
            <a:r>
              <a:rPr lang="ru-RU" dirty="0">
                <a:cs typeface="Tahoma"/>
              </a:rPr>
              <a:t>и </a:t>
            </a:r>
            <a:r>
              <a:rPr lang="ru-RU" spc="-5" dirty="0">
                <a:cs typeface="Tahoma"/>
              </a:rPr>
              <a:t>давления </a:t>
            </a:r>
            <a:r>
              <a:rPr lang="ru-RU" dirty="0">
                <a:cs typeface="Tahoma"/>
              </a:rPr>
              <a:t>в </a:t>
            </a:r>
            <a:r>
              <a:rPr lang="ru-RU" spc="-5" dirty="0">
                <a:cs typeface="Tahoma"/>
              </a:rPr>
              <a:t>системе, </a:t>
            </a:r>
            <a:r>
              <a:rPr lang="ru-RU" spc="-610" dirty="0">
                <a:cs typeface="Tahoma"/>
              </a:rPr>
              <a:t> </a:t>
            </a:r>
            <a:r>
              <a:rPr lang="ru-RU" spc="5" dirty="0">
                <a:cs typeface="Tahoma"/>
              </a:rPr>
              <a:t>С</a:t>
            </a:r>
            <a:r>
              <a:rPr lang="ru-RU" spc="7" baseline="-21367" dirty="0">
                <a:cs typeface="Tahoma"/>
              </a:rPr>
              <a:t>4</a:t>
            </a:r>
            <a:r>
              <a:rPr lang="ru-RU" spc="15" baseline="-21367" dirty="0">
                <a:cs typeface="Tahoma"/>
              </a:rPr>
              <a:t> </a:t>
            </a:r>
            <a:r>
              <a:rPr lang="ru-RU" dirty="0">
                <a:cs typeface="Tahoma"/>
              </a:rPr>
              <a:t>– тепловые расходы, </a:t>
            </a:r>
            <a:r>
              <a:rPr lang="ru-RU" spc="-5" dirty="0">
                <a:cs typeface="Tahoma"/>
              </a:rPr>
              <a:t>включающие </a:t>
            </a:r>
            <a:r>
              <a:rPr lang="ru-RU" dirty="0">
                <a:cs typeface="Tahoma"/>
              </a:rPr>
              <a:t>затраты на нагрев и охлаждение </a:t>
            </a:r>
            <a:r>
              <a:rPr lang="ru-RU" spc="5" dirty="0">
                <a:cs typeface="Tahoma"/>
              </a:rPr>
              <a:t> </a:t>
            </a:r>
            <a:r>
              <a:rPr lang="ru-RU" dirty="0">
                <a:cs typeface="Tahoma"/>
              </a:rPr>
              <a:t>рабочего</a:t>
            </a:r>
            <a:r>
              <a:rPr lang="ru-RU" spc="-45" dirty="0">
                <a:cs typeface="Tahoma"/>
              </a:rPr>
              <a:t> </a:t>
            </a:r>
            <a:r>
              <a:rPr lang="ru-RU" dirty="0">
                <a:cs typeface="Tahoma"/>
              </a:rPr>
              <a:t>потока.</a:t>
            </a:r>
          </a:p>
        </p:txBody>
      </p:sp>
    </p:spTree>
    <p:extLst>
      <p:ext uri="{BB962C8B-B14F-4D97-AF65-F5344CB8AC3E}">
        <p14:creationId xmlns:p14="http://schemas.microsoft.com/office/powerpoint/2010/main" val="102693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/>
              <a:t>Классификация критериев оптимизации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C3DA140-2213-4AD2-9184-1119B19AADC4}"/>
              </a:ext>
            </a:extLst>
          </p:cNvPr>
          <p:cNvSpPr txBox="1">
            <a:spLocks/>
          </p:cNvSpPr>
          <p:nvPr/>
        </p:nvSpPr>
        <p:spPr>
          <a:xfrm>
            <a:off x="838201" y="947766"/>
            <a:ext cx="9119991" cy="5459678"/>
          </a:xfrm>
          <a:prstGeom prst="rect">
            <a:avLst/>
          </a:prstGeom>
        </p:spPr>
        <p:txBody>
          <a:bodyPr vert="horz" wrap="square" lIns="0" tIns="15923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600" b="0" dirty="0"/>
              <a:t>Критерий эффективности функционирования производственной системы, как  числовая характеристика, оценивает степень ее приспособленности к решению  поставленных перед нею задач. На практике различают следующие критерии:</a:t>
            </a:r>
            <a:endParaRPr lang="en-US" sz="1600" b="0" dirty="0"/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ru-RU" sz="1600" b="0" dirty="0"/>
          </a:p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ru-RU" sz="1600" b="0" dirty="0"/>
              <a:t>Критерий оценки степени использования сырья, а также энергии, качества  выпускаемой продукции. Такими критериями являются на практике степень  превращения сырья в продукты, которая равна процентному отношению  продукта к сырью; выход целевого продукта или селективность; энергетический  коэффициент полезного действия.</a:t>
            </a:r>
            <a:endParaRPr lang="en-US" sz="1600" b="0" dirty="0"/>
          </a:p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endParaRPr lang="ru-RU" sz="1600" b="0" dirty="0"/>
          </a:p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ru-RU" sz="1600" b="0" dirty="0"/>
              <a:t>Критерий оценки качества функционирования производственной системы.  Такими критериями являются надежность, устойчивость в аварийных ситуациях,  степень соответствия выпускаемой продукции </a:t>
            </a:r>
            <a:r>
              <a:rPr lang="ru-RU" sz="1600" b="0" dirty="0" err="1"/>
              <a:t>гостированному</a:t>
            </a:r>
            <a:r>
              <a:rPr lang="ru-RU" sz="1600" b="0" dirty="0"/>
              <a:t> качеству.</a:t>
            </a:r>
            <a:endParaRPr lang="en-US" sz="1600" b="0" dirty="0"/>
          </a:p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endParaRPr lang="ru-RU" sz="1600" b="0" dirty="0"/>
          </a:p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ru-RU" sz="1600" b="0" dirty="0"/>
              <a:t>Экологические критерии. К ним относятся степень загрязнения среды,  количество выбрасываемых в атмосферу вредных отходов, а также  экологические ГОСТы на выпуск продукции. Экологические критерии являются  численным выражением концепции утилизации отходов.</a:t>
            </a:r>
            <a:endParaRPr lang="en-US" sz="1600" b="0" dirty="0"/>
          </a:p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endParaRPr lang="ru-RU" sz="1600" b="0" dirty="0"/>
          </a:p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ru-RU" sz="1600" b="0" dirty="0"/>
              <a:t>Социально-психологические критерии. К ним относятся условия работы на</a:t>
            </a:r>
            <a:r>
              <a:rPr lang="en-US" sz="1600" b="0" dirty="0"/>
              <a:t> </a:t>
            </a:r>
            <a:r>
              <a:rPr lang="ru-RU" sz="1600" b="0" dirty="0"/>
              <a:t>производственных местах, степень автоматизации системы.</a:t>
            </a:r>
            <a:endParaRPr lang="en-US" sz="1600" b="0" dirty="0"/>
          </a:p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endParaRPr lang="ru-RU" sz="1600" b="0" dirty="0"/>
          </a:p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ru-RU" sz="1600" b="0" dirty="0"/>
              <a:t>Экономические критерии: себестоимость, доход, маркетинговый характер.</a:t>
            </a:r>
            <a:endParaRPr lang="ru-RU" sz="1600" b="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9580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Параметры оптимизации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C3DA140-2213-4AD2-9184-1119B19AADC4}"/>
              </a:ext>
            </a:extLst>
          </p:cNvPr>
          <p:cNvSpPr txBox="1">
            <a:spLocks/>
          </p:cNvSpPr>
          <p:nvPr/>
        </p:nvSpPr>
        <p:spPr>
          <a:xfrm>
            <a:off x="750518" y="947766"/>
            <a:ext cx="9282830" cy="3838721"/>
          </a:xfrm>
          <a:prstGeom prst="rect">
            <a:avLst/>
          </a:prstGeom>
        </p:spPr>
        <p:txBody>
          <a:bodyPr vert="horz" wrap="square" lIns="0" tIns="15923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b="0" dirty="0"/>
              <a:t>При оптимизации вводят понятия </a:t>
            </a:r>
            <a:r>
              <a:rPr lang="ru-RU" sz="1800" dirty="0"/>
              <a:t>выходных</a:t>
            </a:r>
            <a:r>
              <a:rPr lang="ru-RU" sz="1800" b="0" dirty="0"/>
              <a:t>, </a:t>
            </a:r>
            <a:r>
              <a:rPr lang="ru-RU" sz="1800" dirty="0"/>
              <a:t>входных</a:t>
            </a:r>
            <a:r>
              <a:rPr lang="ru-RU" sz="1800" b="0" dirty="0"/>
              <a:t> и  </a:t>
            </a:r>
            <a:r>
              <a:rPr lang="ru-RU" sz="1800" dirty="0"/>
              <a:t>внутренних</a:t>
            </a:r>
            <a:r>
              <a:rPr lang="ru-RU" sz="1800" b="0" dirty="0"/>
              <a:t> </a:t>
            </a:r>
            <a:r>
              <a:rPr lang="ru-RU" sz="1800" dirty="0"/>
              <a:t>параметров</a:t>
            </a:r>
            <a:r>
              <a:rPr lang="ru-RU" sz="1800" b="0" dirty="0"/>
              <a:t> ХТС.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ru-RU" sz="1800" b="0" dirty="0"/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Выходные параметры</a:t>
            </a:r>
            <a:r>
              <a:rPr lang="ru-RU" sz="1800" b="0" dirty="0"/>
              <a:t> характеризуют состояние системы и  определяются компонентами вектора выходных параметров (выход  продукта, его качество, экономические и экологические показатели).  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ru-RU" sz="1800" b="0" dirty="0"/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Входными</a:t>
            </a:r>
            <a:r>
              <a:rPr lang="ru-RU" sz="1800" b="0" dirty="0"/>
              <a:t> </a:t>
            </a:r>
            <a:r>
              <a:rPr lang="ru-RU" sz="1800" dirty="0"/>
              <a:t>параметрами</a:t>
            </a:r>
            <a:r>
              <a:rPr lang="ru-RU" sz="1800" b="0" dirty="0"/>
              <a:t> системы являются характеристики  сырьевого потока, а также параметры различных физико-химических  воздействий окружающей среды на функционирование ХТС. Входные  параметры могут быть двух видов: заданные и рассчитываемые.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ru-RU" sz="1800" b="0" dirty="0"/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Внутренние параметры</a:t>
            </a:r>
            <a:r>
              <a:rPr lang="ru-RU" sz="1800" b="0" dirty="0"/>
              <a:t> ХТС подразделяются на конструкционные,  технологические и структурные.</a:t>
            </a:r>
          </a:p>
        </p:txBody>
      </p:sp>
    </p:spTree>
    <p:extLst>
      <p:ext uri="{BB962C8B-B14F-4D97-AF65-F5344CB8AC3E}">
        <p14:creationId xmlns:p14="http://schemas.microsoft.com/office/powerpoint/2010/main" val="99123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Параметры оптимизации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C3DA140-2213-4AD2-9184-1119B19AADC4}"/>
              </a:ext>
            </a:extLst>
          </p:cNvPr>
          <p:cNvSpPr txBox="1">
            <a:spLocks/>
          </p:cNvSpPr>
          <p:nvPr/>
        </p:nvSpPr>
        <p:spPr>
          <a:xfrm>
            <a:off x="750518" y="947766"/>
            <a:ext cx="9282830" cy="3838721"/>
          </a:xfrm>
          <a:prstGeom prst="rect">
            <a:avLst/>
          </a:prstGeom>
        </p:spPr>
        <p:txBody>
          <a:bodyPr vert="horz" wrap="square" lIns="0" tIns="15923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b="0" dirty="0"/>
              <a:t>При оптимизации вводят понятия </a:t>
            </a:r>
            <a:r>
              <a:rPr lang="ru-RU" sz="1800" dirty="0"/>
              <a:t>выходных</a:t>
            </a:r>
            <a:r>
              <a:rPr lang="ru-RU" sz="1800" b="0" dirty="0"/>
              <a:t>, </a:t>
            </a:r>
            <a:r>
              <a:rPr lang="ru-RU" sz="1800" dirty="0"/>
              <a:t>входных</a:t>
            </a:r>
            <a:r>
              <a:rPr lang="ru-RU" sz="1800" b="0" dirty="0"/>
              <a:t> и  </a:t>
            </a:r>
            <a:r>
              <a:rPr lang="ru-RU" sz="1800" dirty="0"/>
              <a:t>внутренних</a:t>
            </a:r>
            <a:r>
              <a:rPr lang="ru-RU" sz="1800" b="0" dirty="0"/>
              <a:t> </a:t>
            </a:r>
            <a:r>
              <a:rPr lang="ru-RU" sz="1800" dirty="0"/>
              <a:t>параметров</a:t>
            </a:r>
            <a:r>
              <a:rPr lang="ru-RU" sz="1800" b="0" dirty="0"/>
              <a:t> ХТС.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ru-RU" sz="1800" b="0" dirty="0"/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Выходные параметры</a:t>
            </a:r>
            <a:r>
              <a:rPr lang="ru-RU" sz="1800" b="0" dirty="0"/>
              <a:t> характеризуют состояние системы и  определяются компонентами вектора выходных параметров (выход  продукта, его качество, экономические и экологические показатели).  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ru-RU" sz="1800" b="0" dirty="0"/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Входными</a:t>
            </a:r>
            <a:r>
              <a:rPr lang="ru-RU" sz="1800" b="0" dirty="0"/>
              <a:t> </a:t>
            </a:r>
            <a:r>
              <a:rPr lang="ru-RU" sz="1800" dirty="0"/>
              <a:t>параметрами</a:t>
            </a:r>
            <a:r>
              <a:rPr lang="ru-RU" sz="1800" b="0" dirty="0"/>
              <a:t> системы являются характеристики  сырьевого потока, а также параметры различных физико-химических  воздействий окружающей среды на функционирование ХТС. Входные  параметры могут быть двух видов: заданные и рассчитываемые.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ru-RU" sz="1800" b="0" dirty="0"/>
          </a:p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Внутренние параметры</a:t>
            </a:r>
            <a:r>
              <a:rPr lang="ru-RU" sz="1800" b="0" dirty="0"/>
              <a:t> ХТС подразделяются на конструкционные,  технологические и структурные.</a:t>
            </a:r>
          </a:p>
        </p:txBody>
      </p:sp>
    </p:spTree>
    <p:extLst>
      <p:ext uri="{BB962C8B-B14F-4D97-AF65-F5344CB8AC3E}">
        <p14:creationId xmlns:p14="http://schemas.microsoft.com/office/powerpoint/2010/main" val="244802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1131824"/>
          </a:xfrm>
        </p:spPr>
        <p:txBody>
          <a:bodyPr>
            <a:noAutofit/>
          </a:bodyPr>
          <a:lstStyle/>
          <a:p>
            <a:r>
              <a:rPr lang="ru-RU" sz="2400" dirty="0"/>
              <a:t>Общий критерий эффективности процесса производства товарных бензинов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26CC25-9A4B-4A23-A716-AF5079F7C8A8}"/>
                  </a:ext>
                </a:extLst>
              </p:cNvPr>
              <p:cNvSpPr txBox="1"/>
              <p:nvPr/>
            </p:nvSpPr>
            <p:spPr>
              <a:xfrm>
                <a:off x="1557075" y="1808817"/>
                <a:ext cx="8884740" cy="1231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Ѱ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,идеал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,идеал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,идеал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,идеал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u-RU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Ѱ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Ѱ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,идеал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ru-RU" dirty="0"/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Ѱ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Ѱ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,идеал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ru-RU" dirty="0"/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Ѱ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Ѱ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,идеал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ru-RU" dirty="0"/>
                        <m:t>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Ѱ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Ѱ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,идеал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26CC25-9A4B-4A23-A716-AF5079F7C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75" y="1808817"/>
                <a:ext cx="8884740" cy="1231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31375B-3A44-4C3C-BBA8-B4800EF03CDA}"/>
              </a:ext>
            </a:extLst>
          </p:cNvPr>
          <p:cNvSpPr txBox="1"/>
          <p:nvPr/>
        </p:nvSpPr>
        <p:spPr>
          <a:xfrm>
            <a:off x="963460" y="336950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F9FE63A-EE67-4BA9-8658-4562C7C058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7409662"/>
                  </p:ext>
                </p:extLst>
              </p:nvPr>
            </p:nvGraphicFramePr>
            <p:xfrm>
              <a:off x="1152395" y="3817308"/>
              <a:ext cx="9551095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8306">
                      <a:extLst>
                        <a:ext uri="{9D8B030D-6E8A-4147-A177-3AD203B41FA5}">
                          <a16:colId xmlns:a16="http://schemas.microsoft.com/office/drawing/2014/main" val="3080136978"/>
                        </a:ext>
                      </a:extLst>
                    </a:gridCol>
                    <a:gridCol w="4387241">
                      <a:extLst>
                        <a:ext uri="{9D8B030D-6E8A-4147-A177-3AD203B41FA5}">
                          <a16:colId xmlns:a16="http://schemas.microsoft.com/office/drawing/2014/main" val="273000485"/>
                        </a:ext>
                      </a:extLst>
                    </a:gridCol>
                    <a:gridCol w="397702">
                      <a:extLst>
                        <a:ext uri="{9D8B030D-6E8A-4147-A177-3AD203B41FA5}">
                          <a16:colId xmlns:a16="http://schemas.microsoft.com/office/drawing/2014/main" val="1705589232"/>
                        </a:ext>
                      </a:extLst>
                    </a:gridCol>
                    <a:gridCol w="4377846">
                      <a:extLst>
                        <a:ext uri="{9D8B030D-6E8A-4147-A177-3AD203B41FA5}">
                          <a16:colId xmlns:a16="http://schemas.microsoft.com/office/drawing/2014/main" val="16884973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Объем выпуска бензина, т;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Октановое число (ИМ);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4741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Расход </a:t>
                          </a:r>
                          <a:r>
                            <a:rPr lang="ru-RU" dirty="0" err="1"/>
                            <a:t>риформата</a:t>
                          </a:r>
                          <a:r>
                            <a:rPr lang="ru-RU" dirty="0"/>
                            <a:t>, т;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Содержание ароматических УВ, % об.;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1692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Содержание бензола, % об.;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Содержание олефинов, % об.;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341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Содержание общей серы, </a:t>
                          </a:r>
                          <a:r>
                            <a:rPr lang="en-US" dirty="0"/>
                            <a:t>ppm</a:t>
                          </a:r>
                          <a:r>
                            <a:rPr lang="ru-RU" dirty="0"/>
                            <a:t>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Ѱ</m:t>
                                    </m:r>
                                  </m:e>
                                  <m:sub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ДНП, кПа.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2001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F9FE63A-EE67-4BA9-8658-4562C7C058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7409662"/>
                  </p:ext>
                </p:extLst>
              </p:nvPr>
            </p:nvGraphicFramePr>
            <p:xfrm>
              <a:off x="1152395" y="3817308"/>
              <a:ext cx="9551095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8306">
                      <a:extLst>
                        <a:ext uri="{9D8B030D-6E8A-4147-A177-3AD203B41FA5}">
                          <a16:colId xmlns:a16="http://schemas.microsoft.com/office/drawing/2014/main" val="3080136978"/>
                        </a:ext>
                      </a:extLst>
                    </a:gridCol>
                    <a:gridCol w="4387241">
                      <a:extLst>
                        <a:ext uri="{9D8B030D-6E8A-4147-A177-3AD203B41FA5}">
                          <a16:colId xmlns:a16="http://schemas.microsoft.com/office/drawing/2014/main" val="273000485"/>
                        </a:ext>
                      </a:extLst>
                    </a:gridCol>
                    <a:gridCol w="397702">
                      <a:extLst>
                        <a:ext uri="{9D8B030D-6E8A-4147-A177-3AD203B41FA5}">
                          <a16:colId xmlns:a16="http://schemas.microsoft.com/office/drawing/2014/main" val="1705589232"/>
                        </a:ext>
                      </a:extLst>
                    </a:gridCol>
                    <a:gridCol w="4377846">
                      <a:extLst>
                        <a:ext uri="{9D8B030D-6E8A-4147-A177-3AD203B41FA5}">
                          <a16:colId xmlns:a16="http://schemas.microsoft.com/office/drawing/2014/main" val="16884973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197" r="-234843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Объем выпуска бензина, т;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86364" t="-8197" r="-108787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Октановое число (ИМ);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4741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08197" r="-234843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Расход </a:t>
                          </a:r>
                          <a:r>
                            <a:rPr lang="ru-RU" dirty="0" err="1"/>
                            <a:t>риформата</a:t>
                          </a:r>
                          <a:r>
                            <a:rPr lang="ru-RU" dirty="0"/>
                            <a:t>, т;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86364" t="-108197" r="-108787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Содержание ароматических УВ, % об.;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1692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208197" r="-234843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Содержание бензола, % об.;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86364" t="-208197" r="-108787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Содержание олефинов, % об.;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341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08197" r="-234843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Содержание общей серы, </a:t>
                          </a:r>
                          <a:r>
                            <a:rPr lang="en-US" dirty="0"/>
                            <a:t>ppm</a:t>
                          </a:r>
                          <a:r>
                            <a:rPr lang="ru-RU" dirty="0"/>
                            <a:t>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86364" t="-308197" r="-108787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 ДНП, кПа.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2001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35076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7793</TotalTime>
  <Words>739</Words>
  <Application>Microsoft Office PowerPoint</Application>
  <PresentationFormat>Широкоэкранный</PresentationFormat>
  <Paragraphs>97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Cambria Math</vt:lpstr>
      <vt:lpstr>PFBeauSansPro-Bold</vt:lpstr>
      <vt:lpstr>Tahoma</vt:lpstr>
      <vt:lpstr>Wingdings</vt:lpstr>
      <vt:lpstr>Тема Office</vt:lpstr>
      <vt:lpstr>Системный анализ процессов химической технологии</vt:lpstr>
      <vt:lpstr>План лекции</vt:lpstr>
      <vt:lpstr>Постановка задачи оптимизации</vt:lpstr>
      <vt:lpstr>Основные этапы системного анализа и оптимизации ХТС</vt:lpstr>
      <vt:lpstr>Основные этапы системного анализа и оптимизации ХТС</vt:lpstr>
      <vt:lpstr>Классификация критериев оптимизации</vt:lpstr>
      <vt:lpstr>Параметры оптимизации</vt:lpstr>
      <vt:lpstr>Параметры оптимизации</vt:lpstr>
      <vt:lpstr>Общий критерий эффективности процесса производства товарных бензинов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147</cp:revision>
  <dcterms:created xsi:type="dcterms:W3CDTF">2020-11-19T09:51:55Z</dcterms:created>
  <dcterms:modified xsi:type="dcterms:W3CDTF">2021-12-15T15:08:34Z</dcterms:modified>
</cp:coreProperties>
</file>